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57" r:id="rId4"/>
    <p:sldId id="271" r:id="rId5"/>
    <p:sldId id="270" r:id="rId6"/>
    <p:sldId id="266" r:id="rId7"/>
    <p:sldId id="258" r:id="rId8"/>
    <p:sldId id="259" r:id="rId9"/>
    <p:sldId id="260" r:id="rId10"/>
    <p:sldId id="261" r:id="rId11"/>
    <p:sldId id="265" r:id="rId12"/>
    <p:sldId id="267" r:id="rId13"/>
    <p:sldId id="262" r:id="rId14"/>
    <p:sldId id="269" r:id="rId15"/>
  </p:sldIdLst>
  <p:sldSz cx="10080625" cy="5670550"/>
  <p:notesSz cx="7559675" cy="106918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01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859" cy="5364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2066" y="0"/>
            <a:ext cx="3275859" cy="5364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2389" y="1336437"/>
            <a:ext cx="6414897" cy="360838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968" y="5145282"/>
            <a:ext cx="6047740" cy="420977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065"/>
            <a:ext cx="3275859" cy="536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2066" y="10155065"/>
            <a:ext cx="3275859" cy="536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59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900000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3226680"/>
            <a:ext cx="900000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3316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720000" y="322668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331600" y="322668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763080" y="144000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805800" y="144000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720000" y="322668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763080" y="322668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805800" y="322668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1440000"/>
            <a:ext cx="9000000" cy="34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9000000" cy="342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391640" cy="342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331600" y="1440000"/>
            <a:ext cx="4391640" cy="342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180000"/>
            <a:ext cx="9000000" cy="500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331600" y="1440000"/>
            <a:ext cx="4391640" cy="342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20000" y="322668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1440000"/>
            <a:ext cx="9000000" cy="34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391640" cy="342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3316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331600" y="322668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3316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3226680"/>
            <a:ext cx="900000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900000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3226680"/>
            <a:ext cx="900000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3316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20000" y="322668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331600" y="322668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763080" y="144000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805800" y="144000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720000" y="322668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763080" y="322668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805800" y="3226680"/>
            <a:ext cx="2897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9000000" cy="342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391640" cy="342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331600" y="1440000"/>
            <a:ext cx="4391640" cy="342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180000"/>
            <a:ext cx="9000000" cy="500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331600" y="1440000"/>
            <a:ext cx="4391640" cy="342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20000" y="322668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391640" cy="342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3316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331600" y="322668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330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331600" y="1440000"/>
            <a:ext cx="439164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3226680"/>
            <a:ext cx="9000000" cy="1631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3060000"/>
            <a:ext cx="8640000" cy="108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r>
              <a:rPr lang="en-GB" sz="3600" b="1" strike="noStrike" spc="-1">
                <a:solidFill>
                  <a:srgbClr val="333333"/>
                </a:solidFill>
                <a:latin typeface="Noto Sans Regular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720000" y="4320000"/>
            <a:ext cx="8640000" cy="720000"/>
          </a:xfrm>
          <a:prstGeom prst="rect">
            <a:avLst/>
          </a:prstGeom>
        </p:spPr>
        <p:txBody>
          <a:bodyPr lIns="0" tIns="0" rIns="0" bIns="0">
            <a:normAutofit fontScale="11000"/>
          </a:bodyPr>
          <a:lstStyle/>
          <a:p>
            <a:pPr marL="431800" indent="-323850">
              <a:spcAft>
                <a:spcPts val="1410"/>
              </a:spcAft>
              <a:buClr>
                <a:srgbClr val="333333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1800" b="0" strike="noStrike" spc="-1">
                <a:solidFill>
                  <a:srgbClr val="333333"/>
                </a:solidFill>
                <a:latin typeface="Noto Sans Bold"/>
              </a:rPr>
              <a:t>Click to edit the outline text format</a:t>
            </a:r>
          </a:p>
          <a:p>
            <a:pPr marL="864235" lvl="1" indent="-323850">
              <a:spcAft>
                <a:spcPts val="1120"/>
              </a:spcAft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GB" sz="1800" b="0" strike="noStrike" spc="-1">
                <a:solidFill>
                  <a:srgbClr val="333333"/>
                </a:solidFill>
                <a:latin typeface="Noto Sans Bold"/>
              </a:rPr>
              <a:t>Second Outline Level</a:t>
            </a:r>
          </a:p>
          <a:p>
            <a:pPr marL="1296035" lvl="2" indent="-288290">
              <a:spcAft>
                <a:spcPts val="840"/>
              </a:spcAft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1800" b="0" strike="noStrike" spc="-1">
                <a:solidFill>
                  <a:srgbClr val="333333"/>
                </a:solidFill>
                <a:latin typeface="Noto Sans Bold"/>
              </a:rPr>
              <a:t>Third Outline Level</a:t>
            </a:r>
          </a:p>
          <a:p>
            <a:pPr marL="1727835" lvl="3" indent="-215900">
              <a:spcAft>
                <a:spcPts val="555"/>
              </a:spcAft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GB" sz="1800" b="0" strike="noStrike" spc="-1">
                <a:solidFill>
                  <a:srgbClr val="333333"/>
                </a:solidFill>
                <a:latin typeface="Noto Sans Bold"/>
              </a:rPr>
              <a:t>Fourth Outline Level</a:t>
            </a:r>
          </a:p>
          <a:p>
            <a:pPr marL="2160270" lvl="4" indent="-215900">
              <a:spcAft>
                <a:spcPts val="270"/>
              </a:spcAft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1800" b="0" strike="noStrike" spc="-1">
                <a:solidFill>
                  <a:srgbClr val="333333"/>
                </a:solidFill>
                <a:latin typeface="Noto Sans Bold"/>
              </a:rPr>
              <a:t>Fifth Outline Level</a:t>
            </a:r>
          </a:p>
          <a:p>
            <a:pPr marL="2592070" lvl="5" indent="-215900">
              <a:spcAft>
                <a:spcPts val="270"/>
              </a:spcAft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1800" b="0" strike="noStrike" spc="-1">
                <a:solidFill>
                  <a:srgbClr val="333333"/>
                </a:solidFill>
                <a:latin typeface="Noto Sans Bold"/>
              </a:rPr>
              <a:t>Sixth Outline Level</a:t>
            </a:r>
          </a:p>
          <a:p>
            <a:pPr marL="3023870" lvl="6" indent="-215900">
              <a:spcAft>
                <a:spcPts val="270"/>
              </a:spcAft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1800" b="0" strike="noStrike" spc="-1">
                <a:solidFill>
                  <a:srgbClr val="333333"/>
                </a:solidFill>
                <a:latin typeface="Noto Sans Bold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40000" y="5220000"/>
            <a:ext cx="2340000" cy="396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Noto Sans Regular"/>
              </a:rPr>
              <a:t>&lt;date/time&gt;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20000" y="5220000"/>
            <a:ext cx="3240000" cy="396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GB" sz="1400" b="0" strike="noStrike" spc="-1">
                <a:latin typeface="Noto Sans Regular"/>
              </a:rPr>
              <a:t>&lt;footer&gt;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00000" y="5220000"/>
            <a:ext cx="2340000" cy="396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6AF54FC1-25D7-454F-9B1F-F6FFC6073DC1}" type="slidenum">
              <a:rPr lang="en-GB" sz="1400" b="0" strike="noStrike" spc="-1">
                <a:latin typeface="Noto Sans Regular"/>
              </a:rPr>
              <a:t>‹#›</a:t>
            </a:fld>
            <a:r>
              <a:rPr lang="en-GB" sz="1400" b="0" strike="noStrike" spc="-1">
                <a:latin typeface="Noto Sans Regular"/>
              </a:rPr>
              <a:t> / </a:t>
            </a:r>
          </a:p>
        </p:txBody>
      </p:sp>
      <p:sp>
        <p:nvSpPr>
          <p:cNvPr id="6" name="CustomShape 6"/>
          <p:cNvSpPr/>
          <p:nvPr/>
        </p:nvSpPr>
        <p:spPr>
          <a:xfrm>
            <a:off x="0" y="3060000"/>
            <a:ext cx="540000" cy="1080000"/>
          </a:xfrm>
          <a:prstGeom prst="rect">
            <a:avLst/>
          </a:prstGeom>
          <a:solidFill>
            <a:srgbClr val="F10D0C"/>
          </a:solidFill>
          <a:ln w="108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GB" sz="3300" b="1" strike="noStrike" spc="-1">
                <a:solidFill>
                  <a:srgbClr val="333333"/>
                </a:solidFill>
                <a:latin typeface="Noto Sans Regular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9000000" cy="342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1800" indent="-323850">
              <a:spcAft>
                <a:spcPts val="106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2100" b="0" strike="noStrike" spc="-1">
                <a:solidFill>
                  <a:srgbClr val="333333"/>
                </a:solidFill>
                <a:latin typeface="Noto Sans Regular"/>
              </a:rPr>
              <a:t>Click to edit the outline text format</a:t>
            </a:r>
          </a:p>
          <a:p>
            <a:pPr marL="864235" lvl="1" indent="-323850">
              <a:spcAft>
                <a:spcPts val="850"/>
              </a:spcAft>
              <a:buClr>
                <a:srgbClr val="EF2929"/>
              </a:buClr>
              <a:buSzPct val="75000"/>
              <a:buFont typeface="Symbol" panose="05050102010706020507" charset="2"/>
              <a:buChar char=""/>
            </a:pPr>
            <a:r>
              <a:rPr lang="en-GB" sz="2100" b="0" strike="noStrike" spc="-1">
                <a:solidFill>
                  <a:srgbClr val="333333"/>
                </a:solidFill>
                <a:latin typeface="Noto Sans Regular"/>
              </a:rPr>
              <a:t>Second Outline Level</a:t>
            </a:r>
          </a:p>
          <a:p>
            <a:pPr marL="1296035" lvl="2" indent="-288290">
              <a:spcAft>
                <a:spcPts val="63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2100" b="0" strike="noStrike" spc="-1">
                <a:solidFill>
                  <a:srgbClr val="333333"/>
                </a:solidFill>
                <a:latin typeface="Noto Sans Regular"/>
              </a:rPr>
              <a:t>Third Outline Level</a:t>
            </a:r>
          </a:p>
          <a:p>
            <a:pPr marL="1727835" lvl="3" indent="-215900">
              <a:spcAft>
                <a:spcPts val="425"/>
              </a:spcAft>
              <a:buClr>
                <a:srgbClr val="EF2929"/>
              </a:buClr>
              <a:buSzPct val="75000"/>
              <a:buFont typeface="Symbol" panose="05050102010706020507" charset="2"/>
              <a:buChar char=""/>
            </a:pPr>
            <a:r>
              <a:rPr lang="en-GB" sz="2100" b="0" strike="noStrike" spc="-1">
                <a:solidFill>
                  <a:srgbClr val="333333"/>
                </a:solidFill>
                <a:latin typeface="Noto Sans Regular"/>
              </a:rPr>
              <a:t>Fourth Outline Level</a:t>
            </a:r>
          </a:p>
          <a:p>
            <a:pPr marL="2160270" lvl="4" indent="-215900">
              <a:spcAft>
                <a:spcPts val="215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2100" b="0" strike="noStrike" spc="-1">
                <a:solidFill>
                  <a:srgbClr val="333333"/>
                </a:solidFill>
                <a:latin typeface="Noto Sans Regular"/>
              </a:rPr>
              <a:t>Fifth Outline Level</a:t>
            </a:r>
          </a:p>
          <a:p>
            <a:pPr marL="2592070" lvl="5" indent="-215900">
              <a:spcAft>
                <a:spcPts val="215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2100" b="0" strike="noStrike" spc="-1">
                <a:solidFill>
                  <a:srgbClr val="333333"/>
                </a:solidFill>
                <a:latin typeface="Noto Sans Regular"/>
              </a:rPr>
              <a:t>Sixth Outline Level</a:t>
            </a:r>
          </a:p>
          <a:p>
            <a:pPr marL="3023870" lvl="6" indent="-215900">
              <a:spcAft>
                <a:spcPts val="215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2100" b="0" strike="noStrike" spc="-1">
                <a:solidFill>
                  <a:srgbClr val="333333"/>
                </a:solidFill>
                <a:latin typeface="Noto Sans Regular"/>
              </a:rPr>
              <a:t>Seventh Outline Level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40000" y="5220000"/>
            <a:ext cx="2340000" cy="396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Noto Sans Regular"/>
              </a:rPr>
              <a:t>&lt;date/time&gt;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20000" y="5220000"/>
            <a:ext cx="3240000" cy="396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GB" sz="1400" b="0" strike="noStrike" spc="-1">
                <a:latin typeface="Noto Sans Regular"/>
              </a:rPr>
              <a:t>&lt;footer&gt;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00000" y="5220000"/>
            <a:ext cx="2340000" cy="396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902B4C70-B522-4D2B-A2A0-0C19B0F44FE0}" type="slidenum">
              <a:rPr lang="en-GB" sz="1400" b="0" strike="noStrike" spc="-1">
                <a:latin typeface="Noto Sans Regular"/>
              </a:rPr>
              <a:t>‹#›</a:t>
            </a:fld>
            <a:r>
              <a:rPr lang="en-GB" sz="1400" b="0" strike="noStrike" spc="-1">
                <a:latin typeface="Noto Sans Regular"/>
              </a:rPr>
              <a:t> / </a:t>
            </a:r>
          </a:p>
        </p:txBody>
      </p:sp>
      <p:sp>
        <p:nvSpPr>
          <p:cNvPr id="47" name="CustomShape 6"/>
          <p:cNvSpPr/>
          <p:nvPr/>
        </p:nvSpPr>
        <p:spPr>
          <a:xfrm>
            <a:off x="0" y="180000"/>
            <a:ext cx="540000" cy="1080000"/>
          </a:xfrm>
          <a:prstGeom prst="rect">
            <a:avLst/>
          </a:prstGeom>
          <a:solidFill>
            <a:srgbClr val="EF2929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20000" y="3060000"/>
            <a:ext cx="864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00000"/>
              </a:lnSpc>
            </a:pPr>
            <a:r>
              <a:rPr lang="en-GB" sz="3200" b="0" strike="noStrike" spc="-1">
                <a:ln/>
                <a:solidFill>
                  <a:schemeClr val="accent4"/>
                </a:solidFill>
                <a:effectLst/>
                <a:latin typeface="+mj-lt"/>
                <a:cs typeface="+mj-lt"/>
              </a:rPr>
              <a:t>Android </a:t>
            </a:r>
            <a:r>
              <a:rPr lang="zh-CN" sz="3200" b="0" strike="noStrike" spc="-1">
                <a:ln/>
                <a:solidFill>
                  <a:schemeClr val="accent4"/>
                </a:solidFill>
                <a:effectLst/>
                <a:latin typeface="+mj-lt"/>
                <a:cs typeface="+mj-lt"/>
              </a:rPr>
              <a:t>大作业：</a:t>
            </a:r>
            <a:r>
              <a:rPr lang="en-GB" sz="3200" b="0" strike="noStrike" spc="-1">
                <a:ln/>
                <a:solidFill>
                  <a:schemeClr val="accent4"/>
                </a:solidFill>
                <a:effectLst/>
                <a:latin typeface="+mj-lt"/>
                <a:cs typeface="+mj-lt"/>
              </a:rPr>
              <a:t>FakeTok</a:t>
            </a:r>
          </a:p>
        </p:txBody>
      </p:sp>
      <p:sp>
        <p:nvSpPr>
          <p:cNvPr id="85" name="TextShape 2"/>
          <p:cNvSpPr txBox="1"/>
          <p:nvPr/>
        </p:nvSpPr>
        <p:spPr>
          <a:xfrm>
            <a:off x="720000" y="4320000"/>
            <a:ext cx="864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CN" sz="2000" b="0" strike="noStrike" spc="-1">
                <a:latin typeface="Arial" panose="020B0604020202020204" pitchFamily="34" charset="0"/>
                <a:cs typeface="Arial" panose="020B0604020202020204" pitchFamily="34" charset="0"/>
              </a:rPr>
              <a:t>陈枕戈</a:t>
            </a:r>
            <a:r>
              <a:rPr lang="" altLang="zh-CN" sz="2000" b="0" strike="noStrike" spc="-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sz="2000" b="0" strike="noStrike" spc="-1">
                <a:latin typeface="Arial" panose="020B0604020202020204" pitchFamily="34" charset="0"/>
                <a:cs typeface="Arial" panose="020B0604020202020204" pitchFamily="34" charset="0"/>
              </a:rPr>
              <a:t>侯为栋</a:t>
            </a:r>
            <a:r>
              <a:rPr lang="" altLang="zh-CN" sz="2000" b="0" strike="noStrike" spc="-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sz="2000" b="0" strike="noStrike" spc="-1">
                <a:latin typeface="Arial" panose="020B0604020202020204" pitchFamily="34" charset="0"/>
                <a:cs typeface="Arial" panose="020B0604020202020204" pitchFamily="34" charset="0"/>
              </a:rPr>
              <a:t>谭思成</a:t>
            </a:r>
            <a:endParaRPr lang="en-GB" sz="2000" b="0" strike="noStrike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ln/>
                <a:solidFill>
                  <a:schemeClr val="accent1"/>
                </a:solidFill>
                <a:ea typeface="SimSun" charset="0"/>
              </a:rPr>
              <a:t>网络视频播放和图片加载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720000" y="1260000"/>
            <a:ext cx="9000000" cy="1080000"/>
          </a:xfrm>
        </p:spPr>
        <p:txBody>
          <a:bodyPr/>
          <a:lstStyle/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ea typeface="SimSun" charset="0"/>
                <a:cs typeface="Arial" panose="020B0604020202020204" pitchFamily="34" charset="0"/>
              </a:rPr>
              <a:t>VideoView</a:t>
            </a:r>
            <a:r>
              <a:rPr lang="en-US" altLang="zh-CN" dirty="0">
                <a:latin typeface="Arial" panose="020B0604020202020204" pitchFamily="34" charset="0"/>
                <a:ea typeface="SimSun" charset="0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SimSun" charset="0"/>
                <a:cs typeface="Arial" panose="020B0604020202020204" pitchFamily="34" charset="0"/>
              </a:rPr>
              <a:t>无法加载网络视频</a:t>
            </a: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SimSun" charset="0"/>
                <a:cs typeface="Arial" panose="020B0604020202020204" pitchFamily="34" charset="0"/>
              </a:rPr>
              <a:t>Glide </a:t>
            </a:r>
            <a:r>
              <a:rPr lang="zh-CN" altLang="en-US" dirty="0">
                <a:latin typeface="Arial" panose="020B0604020202020204" pitchFamily="34" charset="0"/>
                <a:ea typeface="SimSun" charset="0"/>
                <a:cs typeface="Arial" panose="020B0604020202020204" pitchFamily="34" charset="0"/>
              </a:rPr>
              <a:t>图片加载</a:t>
            </a: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SimSun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4272915"/>
            <a:ext cx="4350385" cy="417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2392680"/>
            <a:ext cx="5265420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" sz="3200" dirty="0">
                <a:ln/>
                <a:solidFill>
                  <a:schemeClr val="accent1"/>
                </a:solidFill>
                <a:ea typeface="SimSun" charset="0"/>
              </a:rPr>
              <a:t>闪屏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720000" y="1164590"/>
            <a:ext cx="9000000" cy="1080000"/>
          </a:xfrm>
        </p:spPr>
        <p:txBody>
          <a:bodyPr/>
          <a:lstStyle/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VideoView</a:t>
            </a:r>
            <a:r>
              <a:rPr lang="en-US" dirty="0"/>
              <a:t> </a:t>
            </a:r>
            <a:r>
              <a:rPr lang="zh-CN" altLang="en-US" dirty="0">
                <a:ea typeface="SimSun" charset="0"/>
              </a:rPr>
              <a:t>换</a:t>
            </a:r>
            <a:r>
              <a:rPr lang="en-US" altLang="zh-CN" dirty="0">
                <a:ea typeface="SimSun" charset="0"/>
              </a:rPr>
              <a:t> </a:t>
            </a:r>
            <a:r>
              <a:rPr lang="en-US" altLang="zh-CN" dirty="0" err="1">
                <a:ea typeface="SimSun" charset="0"/>
              </a:rPr>
              <a:t>GSYVideoPlayer</a:t>
            </a:r>
            <a:endParaRPr lang="en-US" altLang="zh-CN" dirty="0">
              <a:ea typeface="SimSun" charset="0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ea typeface="SimSun" charset="0"/>
              </a:rPr>
              <a:t>LinearLayout</a:t>
            </a:r>
            <a:endParaRPr lang="en-US" altLang="zh-CN" dirty="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70" y="1164590"/>
            <a:ext cx="4754245" cy="3342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2482215"/>
            <a:ext cx="4363085" cy="1802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720000" y="18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CN" sz="3200" strike="noStrike" spc="-1" dirty="0">
                <a:ln/>
                <a:solidFill>
                  <a:schemeClr val="accent1"/>
                </a:solidFill>
                <a:latin typeface="+mj-lt"/>
              </a:rPr>
              <a:t>尚未解决的问题</a:t>
            </a:r>
          </a:p>
        </p:txBody>
      </p:sp>
      <p:sp>
        <p:nvSpPr>
          <p:cNvPr id="91" name="TextShape 2"/>
          <p:cNvSpPr txBox="1"/>
          <p:nvPr/>
        </p:nvSpPr>
        <p:spPr>
          <a:xfrm>
            <a:off x="720000" y="1440000"/>
            <a:ext cx="9000000" cy="34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1800" indent="-323850">
              <a:spcAft>
                <a:spcPts val="106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altLang="en-GB" sz="2000" b="0" strike="noStrike" spc="-1" dirty="0">
                <a:solidFill>
                  <a:srgbClr val="333333"/>
                </a:solidFill>
                <a:ea typeface="SimSun" charset="0"/>
              </a:rPr>
              <a:t>GSYVideoPlayer</a:t>
            </a:r>
            <a:r>
              <a:rPr lang="en-US" altLang="zh-CN" sz="2000" b="0" strike="noStrike" spc="-1" dirty="0">
                <a:solidFill>
                  <a:srgbClr val="333333"/>
                </a:solidFill>
                <a:ea typeface="SimSun" charset="0"/>
              </a:rPr>
              <a:t> </a:t>
            </a:r>
            <a:r>
              <a:rPr lang="zh-CN" altLang="en-GB" sz="2000" b="0" strike="noStrike" spc="-1" dirty="0">
                <a:solidFill>
                  <a:srgbClr val="333333"/>
                </a:solidFill>
                <a:ea typeface="SimSun" charset="0"/>
              </a:rPr>
              <a:t>无法取消播放栏控件</a:t>
            </a:r>
            <a:endParaRPr lang="en-US" altLang="zh-CN" sz="2000" b="0" strike="noStrike" spc="-1" dirty="0">
              <a:solidFill>
                <a:srgbClr val="333333"/>
              </a:solidFill>
              <a:ea typeface="SimSun" charset="0"/>
            </a:endParaRPr>
          </a:p>
          <a:p>
            <a:pPr marL="431800" indent="-323850">
              <a:spcAft>
                <a:spcPts val="106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altLang="en-US" sz="2000" spc="-1" dirty="0">
                <a:solidFill>
                  <a:srgbClr val="333333"/>
                </a:solidFill>
                <a:ea typeface="SimSun" charset="0"/>
              </a:rPr>
              <a:t>可能的解决方案：套一层透明</a:t>
            </a:r>
            <a:r>
              <a:rPr lang="en-US" altLang="zh-CN" sz="2000" spc="-1" dirty="0">
                <a:solidFill>
                  <a:srgbClr val="333333"/>
                </a:solidFill>
                <a:ea typeface="SimSun" charset="0"/>
              </a:rPr>
              <a:t> layout </a:t>
            </a:r>
            <a:r>
              <a:rPr lang="zh-CN" altLang="en-US" sz="2000" spc="-1" dirty="0">
                <a:solidFill>
                  <a:srgbClr val="333333"/>
                </a:solidFill>
                <a:ea typeface="SimSun" charset="0"/>
              </a:rPr>
              <a:t>专门做事件监听</a:t>
            </a:r>
            <a:endParaRPr lang="en-GB" sz="2000" b="0" strike="noStrike" spc="-1" dirty="0">
              <a:solidFill>
                <a:srgbClr val="33333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463949"/>
            <a:ext cx="7866380" cy="1835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20000" y="3060000"/>
            <a:ext cx="864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00000"/>
              </a:lnSpc>
            </a:pPr>
            <a:r>
              <a:rPr lang="en-US" altLang="en-GB" sz="3200" b="0" strike="noStrike" spc="-1">
                <a:solidFill>
                  <a:schemeClr val="accent4"/>
                </a:solidFill>
                <a:effectLst/>
                <a:latin typeface="+mj-lt"/>
                <a:cs typeface="+mj-lt"/>
              </a:rPr>
              <a:t>Thanks</a:t>
            </a:r>
          </a:p>
        </p:txBody>
      </p:sp>
      <p:sp>
        <p:nvSpPr>
          <p:cNvPr id="85" name="TextShape 2"/>
          <p:cNvSpPr txBox="1"/>
          <p:nvPr/>
        </p:nvSpPr>
        <p:spPr>
          <a:xfrm>
            <a:off x="720000" y="4320000"/>
            <a:ext cx="864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altLang="en-GB" sz="2000" b="0" strike="noStrike" spc="-1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zh-CN" altLang="en-US" sz="2000" b="0" strike="noStrike" spc="-1">
                <a:latin typeface="Arial" panose="020B0604020202020204" pitchFamily="34" charset="0"/>
                <a:ea typeface="SimSun" charset="0"/>
                <a:cs typeface="Arial" panose="020B0604020202020204" pitchFamily="34" charset="0"/>
              </a:rPr>
              <a:t>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0000" y="225720"/>
            <a:ext cx="885564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CN" sz="3300" strike="noStrike" spc="-1" dirty="0">
                <a:ln/>
                <a:solidFill>
                  <a:schemeClr val="accent1"/>
                </a:solidFill>
              </a:rPr>
              <a:t>分工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720635" y="1625080"/>
            <a:ext cx="8640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1800" indent="-323850" fontAlgn="auto">
              <a:lnSpc>
                <a:spcPct val="150000"/>
              </a:lnSpc>
              <a:spcAft>
                <a:spcPts val="100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333333"/>
                </a:solidFill>
                <a:cs typeface="+mn-lt"/>
              </a:rPr>
              <a:t>陈枕戈：主页面</a:t>
            </a:r>
          </a:p>
          <a:p>
            <a:pPr marL="431800" indent="-323850" fontAlgn="auto">
              <a:lnSpc>
                <a:spcPct val="150000"/>
              </a:lnSpc>
              <a:spcAft>
                <a:spcPts val="100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333333"/>
                </a:solidFill>
                <a:cs typeface="+mn-lt"/>
              </a:rPr>
              <a:t>谭思成：视频录制</a:t>
            </a:r>
            <a:r>
              <a:rPr lang="" altLang="zh-CN" sz="2000" b="0" strike="noStrike" spc="-1">
                <a:solidFill>
                  <a:srgbClr val="333333"/>
                </a:solidFill>
                <a:cs typeface="+mn-lt"/>
              </a:rPr>
              <a:t> </a:t>
            </a:r>
            <a:r>
              <a:rPr lang="zh-CN" sz="2000" b="0" strike="noStrike" spc="-1">
                <a:solidFill>
                  <a:srgbClr val="333333"/>
                </a:solidFill>
                <a:cs typeface="+mn-lt"/>
              </a:rPr>
              <a:t>上传</a:t>
            </a:r>
            <a:r>
              <a:rPr lang="" altLang="zh-CN" sz="2000" b="0" strike="noStrike" spc="-1">
                <a:solidFill>
                  <a:srgbClr val="333333"/>
                </a:solidFill>
                <a:cs typeface="+mn-lt"/>
              </a:rPr>
              <a:t> </a:t>
            </a:r>
            <a:r>
              <a:rPr lang="zh-CN" sz="2000" b="0" strike="noStrike" spc="-1">
                <a:solidFill>
                  <a:srgbClr val="333333"/>
                </a:solidFill>
                <a:cs typeface="+mn-lt"/>
              </a:rPr>
              <a:t>管理</a:t>
            </a:r>
          </a:p>
          <a:p>
            <a:pPr marL="431800" indent="-323850" fontAlgn="auto">
              <a:lnSpc>
                <a:spcPct val="150000"/>
              </a:lnSpc>
              <a:spcAft>
                <a:spcPts val="100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spc="-1">
                <a:solidFill>
                  <a:srgbClr val="333333"/>
                </a:solidFill>
                <a:cs typeface="+mn-lt"/>
                <a:sym typeface="+mn-ea"/>
              </a:rPr>
              <a:t>侯为栋：视频播放组件</a:t>
            </a:r>
            <a:endParaRPr lang="en-GB" sz="2000" b="0" strike="noStrike" spc="-1">
              <a:solidFill>
                <a:srgbClr val="333333"/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3181A-4F28-4505-99F5-13F40A71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dirty="0">
                <a:solidFill>
                  <a:srgbClr val="0070C0"/>
                </a:solidFill>
              </a:rPr>
              <a:t>实现功能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76624-4D79-493E-9D63-807E50BBBDE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20000" y="1616146"/>
            <a:ext cx="9000000" cy="1080000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</a:rPr>
              <a:t>全屏视频播放</a:t>
            </a:r>
            <a:endParaRPr lang="en-US" altLang="zh-CN" dirty="0"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</a:rPr>
              <a:t>垂直拖动切换</a:t>
            </a:r>
            <a:endParaRPr lang="en-US" altLang="zh-CN" dirty="0"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</a:rPr>
              <a:t>视频录制</a:t>
            </a:r>
            <a:endParaRPr lang="en-US" altLang="zh-CN" dirty="0"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</a:rPr>
              <a:t>视频管理</a:t>
            </a:r>
          </a:p>
        </p:txBody>
      </p:sp>
    </p:spTree>
    <p:extLst>
      <p:ext uri="{BB962C8B-B14F-4D97-AF65-F5344CB8AC3E}">
        <p14:creationId xmlns:p14="http://schemas.microsoft.com/office/powerpoint/2010/main" val="134231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C75C0-4D32-494D-88AB-31D471FC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dirty="0">
                <a:solidFill>
                  <a:srgbClr val="0070C0"/>
                </a:solidFill>
                <a:latin typeface="+mn-lt"/>
              </a:rPr>
              <a:t>录屏展示</a:t>
            </a:r>
          </a:p>
        </p:txBody>
      </p:sp>
      <p:pic>
        <p:nvPicPr>
          <p:cNvPr id="4" name="2021.07.23.00.11.58">
            <a:hlinkClick r:id="" action="ppaction://media"/>
            <a:extLst>
              <a:ext uri="{FF2B5EF4-FFF2-40B4-BE49-F238E27FC236}">
                <a16:creationId xmlns:a16="http://schemas.microsoft.com/office/drawing/2014/main" id="{8D26BAF4-9CD7-4F2D-943A-2A0CB38441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0637" y="308950"/>
            <a:ext cx="24193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310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ln/>
                <a:solidFill>
                  <a:schemeClr val="accent1"/>
                </a:solidFill>
                <a:latin typeface="+mj-lt"/>
                <a:ea typeface="SimSun" charset="0"/>
              </a:rPr>
              <a:t>项目结构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720000" y="1755275"/>
            <a:ext cx="9000000" cy="1080000"/>
          </a:xfrm>
        </p:spPr>
        <p:txBody>
          <a:bodyPr/>
          <a:lstStyle/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Main</a:t>
            </a:r>
            <a:r>
              <a:rPr lang="" altLang="en-US" dirty="0"/>
              <a:t>Activity</a:t>
            </a: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" altLang="en-US" dirty="0"/>
              <a:t>VideoFragment</a:t>
            </a: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" altLang="en-US" dirty="0"/>
              <a:t>CaptureActivity</a:t>
            </a: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" altLang="en-US" dirty="0"/>
              <a:t>MyVideosActivity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765" y="1440180"/>
            <a:ext cx="3890010" cy="3034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20000" y="18508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CN" sz="3200" strike="noStrike" spc="-1" dirty="0">
                <a:ln/>
                <a:solidFill>
                  <a:schemeClr val="accent1"/>
                </a:solidFill>
                <a:latin typeface="+mj-lt"/>
              </a:rPr>
              <a:t>创新点</a:t>
            </a:r>
          </a:p>
        </p:txBody>
      </p:sp>
      <p:sp>
        <p:nvSpPr>
          <p:cNvPr id="89" name="TextShape 2"/>
          <p:cNvSpPr txBox="1"/>
          <p:nvPr/>
        </p:nvSpPr>
        <p:spPr>
          <a:xfrm>
            <a:off x="720000" y="1440000"/>
            <a:ext cx="9000000" cy="34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1800" indent="-323850" fontAlgn="auto">
              <a:lnSpc>
                <a:spcPct val="150000"/>
              </a:lnSpc>
              <a:spcAft>
                <a:spcPts val="100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 dirty="0">
                <a:solidFill>
                  <a:srgbClr val="333333"/>
                </a:solidFill>
                <a:latin typeface="Noto Sans Regular"/>
              </a:rPr>
              <a:t>增加本地视频管理</a:t>
            </a:r>
            <a:endParaRPr lang="en-GB" sz="2000" b="0" strike="noStrike" spc="-1" dirty="0">
              <a:solidFill>
                <a:srgbClr val="333333"/>
              </a:solidFill>
              <a:latin typeface="Noto Sans Regular"/>
            </a:endParaRPr>
          </a:p>
          <a:p>
            <a:pPr marL="431800" indent="-323850" fontAlgn="auto">
              <a:lnSpc>
                <a:spcPct val="150000"/>
              </a:lnSpc>
              <a:spcAft>
                <a:spcPts val="100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altLang="en-US" sz="2000" b="0" strike="noStrike" spc="-1" dirty="0">
                <a:solidFill>
                  <a:srgbClr val="333333"/>
                </a:solidFill>
                <a:latin typeface="Noto Sans Regular"/>
              </a:rPr>
              <a:t>应用 </a:t>
            </a:r>
            <a:r>
              <a:rPr lang="en-GB" sz="2000" b="0" strike="noStrike" spc="-1" dirty="0" err="1">
                <a:solidFill>
                  <a:srgbClr val="333333"/>
                </a:solidFill>
                <a:latin typeface="Noto Sans Regular"/>
              </a:rPr>
              <a:t>Kotli</a:t>
            </a:r>
            <a:r>
              <a:rPr lang="en-US" altLang="zh-CN" sz="2000" b="0" strike="noStrike" spc="-1" dirty="0">
                <a:solidFill>
                  <a:srgbClr val="333333"/>
                </a:solidFill>
                <a:latin typeface="Noto Sans Regular"/>
              </a:rPr>
              <a:t>n </a:t>
            </a:r>
            <a:r>
              <a:rPr lang="zh-CN" altLang="en-US" sz="2000" spc="-1" dirty="0">
                <a:solidFill>
                  <a:srgbClr val="333333"/>
                </a:solidFill>
                <a:latin typeface="Noto Sans Regular"/>
              </a:rPr>
              <a:t>协程 空安全 </a:t>
            </a:r>
            <a:r>
              <a:rPr lang="en-US" altLang="zh-CN" sz="2000" spc="-1" dirty="0">
                <a:solidFill>
                  <a:srgbClr val="333333"/>
                </a:solidFill>
                <a:latin typeface="Noto Sans Regular"/>
              </a:rPr>
              <a:t>lambda</a:t>
            </a:r>
            <a:endParaRPr lang="zh-CN" sz="2000" b="0" strike="noStrike" spc="-1" dirty="0">
              <a:solidFill>
                <a:srgbClr val="333333"/>
              </a:solidFill>
              <a:latin typeface="Noto Sans Regular"/>
            </a:endParaRPr>
          </a:p>
          <a:p>
            <a:pPr marL="431800" indent="-323850" fontAlgn="auto">
              <a:lnSpc>
                <a:spcPct val="150000"/>
              </a:lnSpc>
              <a:spcAft>
                <a:spcPts val="100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endParaRPr lang="en-GB" sz="20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720000" y="18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CN" sz="3300" strike="noStrike" spc="-1" dirty="0">
                <a:ln/>
                <a:solidFill>
                  <a:schemeClr val="accent1"/>
                </a:solidFill>
                <a:latin typeface="Noto Sans Regular"/>
              </a:rPr>
              <a:t>碰到并解决的问题</a:t>
            </a:r>
          </a:p>
        </p:txBody>
      </p:sp>
      <p:sp>
        <p:nvSpPr>
          <p:cNvPr id="91" name="TextShape 2"/>
          <p:cNvSpPr txBox="1"/>
          <p:nvPr/>
        </p:nvSpPr>
        <p:spPr>
          <a:xfrm>
            <a:off x="720000" y="1440000"/>
            <a:ext cx="9000000" cy="34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1800" indent="-323850" fontAlgn="auto">
              <a:lnSpc>
                <a:spcPct val="150000"/>
              </a:lnSpc>
              <a:spcAft>
                <a:spcPts val="100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cs typeface="+mn-lt"/>
              </a:rPr>
              <a:t>Camer</a:t>
            </a:r>
            <a:r>
              <a:rPr lang="en-US" altLang="zh-CN" sz="2000" b="0" strike="noStrike" spc="-1" dirty="0">
                <a:solidFill>
                  <a:srgbClr val="333333"/>
                </a:solidFill>
                <a:cs typeface="+mn-lt"/>
              </a:rPr>
              <a:t>a </a:t>
            </a:r>
            <a:r>
              <a:rPr lang="zh-CN" altLang="en-US" sz="2000" b="0" strike="noStrike" spc="-1" dirty="0">
                <a:solidFill>
                  <a:srgbClr val="333333"/>
                </a:solidFill>
                <a:cs typeface="+mn-lt"/>
              </a:rPr>
              <a:t>摄像机录制</a:t>
            </a:r>
            <a:endParaRPr lang="en-GB" sz="2000" b="0" strike="noStrike" spc="-1" dirty="0">
              <a:solidFill>
                <a:srgbClr val="333333"/>
              </a:solidFill>
              <a:cs typeface="+mn-lt"/>
            </a:endParaRPr>
          </a:p>
          <a:p>
            <a:pPr marL="431800" indent="-323850" fontAlgn="auto">
              <a:lnSpc>
                <a:spcPct val="150000"/>
              </a:lnSpc>
              <a:spcAft>
                <a:spcPts val="100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 dirty="0">
                <a:solidFill>
                  <a:srgbClr val="333333"/>
                </a:solidFill>
                <a:cs typeface="+mn-lt"/>
              </a:rPr>
              <a:t>视频管理系统</a:t>
            </a:r>
          </a:p>
          <a:p>
            <a:pPr marL="431800" indent="-323850" fontAlgn="auto">
              <a:lnSpc>
                <a:spcPct val="150000"/>
              </a:lnSpc>
              <a:spcAft>
                <a:spcPts val="100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 dirty="0">
                <a:solidFill>
                  <a:srgbClr val="333333"/>
                </a:solidFill>
                <a:cs typeface="+mn-lt"/>
              </a:rPr>
              <a:t>网络视频播放和图片加载</a:t>
            </a:r>
            <a:endParaRPr lang="en-US" altLang="zh-CN" sz="2000" b="0" strike="noStrike" spc="-1" dirty="0">
              <a:solidFill>
                <a:srgbClr val="333333"/>
              </a:solidFill>
              <a:cs typeface="+mn-lt"/>
            </a:endParaRPr>
          </a:p>
          <a:p>
            <a:pPr marL="431800" indent="-323850" fontAlgn="auto">
              <a:lnSpc>
                <a:spcPct val="150000"/>
              </a:lnSpc>
              <a:spcAft>
                <a:spcPts val="1000"/>
              </a:spcAft>
              <a:buClr>
                <a:srgbClr val="EF2929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altLang="en-US" sz="2000" spc="-1" dirty="0">
                <a:solidFill>
                  <a:srgbClr val="333333"/>
                </a:solidFill>
                <a:cs typeface="+mn-lt"/>
              </a:rPr>
              <a:t>闪屏</a:t>
            </a:r>
            <a:endParaRPr lang="en-US" altLang="zh-CN" sz="2000" spc="-1" dirty="0">
              <a:solidFill>
                <a:srgbClr val="333333"/>
              </a:solidFill>
              <a:ea typeface="SimSun" charset="0"/>
              <a:cs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n/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Camera </a:t>
            </a:r>
            <a:r>
              <a:rPr lang="zh-CN" altLang="en-US" sz="3200" dirty="0">
                <a:ln/>
                <a:solidFill>
                  <a:schemeClr val="accent1"/>
                </a:solidFill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摄像机录制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>
          <a:xfrm>
            <a:off x="720000" y="1841148"/>
            <a:ext cx="9000000" cy="1080000"/>
          </a:xfrm>
        </p:spPr>
        <p:txBody>
          <a:bodyPr/>
          <a:lstStyle/>
          <a:p>
            <a:pPr marL="285750" indent="-285750" eaLnBrk="1" fontAlgn="auto" latinLnBrk="0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+mn-lt"/>
                <a:cs typeface="+mn-lt"/>
              </a:rPr>
              <a:t>未设置录制方向时，竖屏时默认是横屏方向，屏幕方向错误</a:t>
            </a:r>
          </a:p>
          <a:p>
            <a:pPr marL="285750" indent="-285750" eaLnBrk="1" fontAlgn="auto" latinLnBrk="0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+mn-lt"/>
                <a:cs typeface="+mn-lt"/>
              </a:rPr>
              <a:t>华为的安卓</a:t>
            </a:r>
            <a:r>
              <a:rPr lang="en-US" altLang="zh-CN" dirty="0">
                <a:latin typeface="+mn-lt"/>
                <a:cs typeface="+mn-lt"/>
              </a:rPr>
              <a:t> App </a:t>
            </a:r>
            <a:r>
              <a:rPr lang="zh-CN" altLang="en-US" dirty="0">
                <a:latin typeface="+mn-lt"/>
                <a:cs typeface="+mn-lt"/>
              </a:rPr>
              <a:t>无法调用摄像头，显示黑屏</a:t>
            </a:r>
            <a:endParaRPr lang="en-US" altLang="zh-CN" dirty="0">
              <a:latin typeface="+mn-lt"/>
              <a:cs typeface="+mn-lt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+mn-lt"/>
                <a:cs typeface="+mn-lt"/>
              </a:rPr>
              <a:t>无法创建临时文件 </a:t>
            </a:r>
            <a:r>
              <a:rPr lang="en-US" altLang="zh-CN" dirty="0" err="1">
                <a:latin typeface="+mn-lt"/>
                <a:cs typeface="+mn-lt"/>
              </a:rPr>
              <a:t>TmpFile</a:t>
            </a:r>
            <a:endParaRPr lang="en-US" altLang="zh-CN" dirty="0">
              <a:latin typeface="+mn-lt"/>
              <a:cs typeface="+mn-lt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+mn-lt"/>
                <a:cs typeface="+mn-lt"/>
              </a:rPr>
              <a:t>设置视频格式和编码格式抛出异常 </a:t>
            </a:r>
            <a:endParaRPr lang="en-US" altLang="zh-CN" dirty="0">
              <a:latin typeface="+mn-lt"/>
              <a:cs typeface="+mn-lt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dirty="0">
                <a:latin typeface="+mn-lt"/>
                <a:cs typeface="+mn-lt"/>
              </a:rPr>
              <a:t>Media </a:t>
            </a:r>
            <a:r>
              <a:rPr lang="zh-CN" altLang="en-US" dirty="0">
                <a:latin typeface="+mn-lt"/>
                <a:cs typeface="+mn-lt"/>
              </a:rPr>
              <a:t>摄像头调用 </a:t>
            </a:r>
            <a:r>
              <a:rPr lang="en-US" altLang="zh-CN" dirty="0">
                <a:latin typeface="+mn-lt"/>
                <a:cs typeface="+mn-lt"/>
              </a:rPr>
              <a:t>stop </a:t>
            </a:r>
            <a:r>
              <a:rPr lang="zh-CN" altLang="en-US" dirty="0">
                <a:latin typeface="+mn-lt"/>
                <a:cs typeface="+mn-lt"/>
              </a:rPr>
              <a:t>和 </a:t>
            </a:r>
            <a:r>
              <a:rPr lang="en-US" altLang="zh-CN" dirty="0">
                <a:latin typeface="+mn-lt"/>
                <a:cs typeface="+mn-lt"/>
              </a:rPr>
              <a:t>release </a:t>
            </a:r>
            <a:r>
              <a:rPr lang="zh-CN" altLang="en-US" dirty="0">
                <a:latin typeface="+mn-lt"/>
                <a:cs typeface="+mn-lt"/>
              </a:rPr>
              <a:t>方法异常</a:t>
            </a:r>
            <a:endParaRPr lang="en-US" altLang="zh-CN" dirty="0">
              <a:latin typeface="+mn-lt"/>
              <a:ea typeface="SimSun" panose="02010600030101010101" pitchFamily="2" charset="-122"/>
              <a:cs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85" y="2046605"/>
            <a:ext cx="4065270" cy="298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3854450"/>
            <a:ext cx="4237355" cy="1179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uiExpand="1" build="p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090" y="561975"/>
            <a:ext cx="8999855" cy="657225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/>
                </a:solidFill>
                <a:latin typeface="+mj-lt"/>
                <a:ea typeface="SimSun" pitchFamily="2" charset="-122"/>
                <a:cs typeface="+mj-lt"/>
                <a:sym typeface="+mn-ea"/>
              </a:rPr>
              <a:t>视频管理系统</a:t>
            </a:r>
            <a:br>
              <a:rPr lang="zh-CN" alt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SimSun" panose="02010600030101010101" pitchFamily="2" charset="-122"/>
                <a:cs typeface="+mj-lt"/>
              </a:rPr>
            </a:br>
            <a:endParaRPr lang="zh-CN" altLang="en-US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SimSun" panose="02010600030101010101" pitchFamily="2" charset="-122"/>
              <a:cs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>
          <a:xfrm>
            <a:off x="720090" y="1440180"/>
            <a:ext cx="9000000" cy="1080000"/>
          </a:xfrm>
        </p:spPr>
        <p:txBody>
          <a:bodyPr/>
          <a:lstStyle/>
          <a:p>
            <a:pPr marL="285750" indent="-285750" eaLnBrk="1" fontAlgn="auto" latinLnBrk="0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 dirty="0">
                <a:latin typeface="+mn-lt"/>
                <a:cs typeface="+mn-lt"/>
              </a:rPr>
              <a:t>缩略图旋转了</a:t>
            </a:r>
            <a:r>
              <a:rPr lang="en-US" altLang="zh-CN" sz="1800" dirty="0">
                <a:latin typeface="+mn-lt"/>
                <a:cs typeface="+mn-lt"/>
              </a:rPr>
              <a:t> 90 </a:t>
            </a:r>
            <a:r>
              <a:rPr lang="zh-CN" altLang="en-US" dirty="0">
                <a:latin typeface="+mn-lt"/>
                <a:cs typeface="+mn-lt"/>
              </a:rPr>
              <a:t>度 </a:t>
            </a:r>
            <a:endParaRPr lang="en-US" altLang="zh-CN" dirty="0">
              <a:latin typeface="+mn-lt"/>
              <a:cs typeface="+mn-lt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+mn-lt"/>
                <a:cs typeface="+mn-lt"/>
              </a:rPr>
              <a:t>获取本地视频资源的缩略图（首帧）</a:t>
            </a:r>
            <a:endParaRPr lang="en-US" altLang="zh-CN" dirty="0">
              <a:latin typeface="+mn-lt"/>
              <a:cs typeface="+mn-lt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+mn-lt"/>
                <a:cs typeface="+mn-lt"/>
              </a:rPr>
              <a:t>创建视频管理列表项</a:t>
            </a:r>
            <a:endParaRPr lang="en-US" altLang="zh-CN" dirty="0">
              <a:latin typeface="+mn-lt"/>
              <a:cs typeface="+mn-lt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+mn-lt"/>
                <a:cs typeface="+mn-lt"/>
              </a:rPr>
              <a:t>用 </a:t>
            </a:r>
            <a:r>
              <a:rPr lang="en-US" altLang="zh-CN" dirty="0" err="1">
                <a:latin typeface="+mn-lt"/>
                <a:cs typeface="+mn-lt"/>
              </a:rPr>
              <a:t>BitMap</a:t>
            </a:r>
            <a:r>
              <a:rPr lang="en-US" altLang="zh-CN" dirty="0">
                <a:latin typeface="+mn-lt"/>
                <a:cs typeface="+mn-lt"/>
              </a:rPr>
              <a:t> </a:t>
            </a:r>
            <a:r>
              <a:rPr lang="zh-CN" altLang="en-US" dirty="0">
                <a:latin typeface="+mn-lt"/>
                <a:cs typeface="+mn-lt"/>
              </a:rPr>
              <a:t>更新视频管理列表项种的 </a:t>
            </a:r>
            <a:r>
              <a:rPr lang="en-US" altLang="zh-CN" dirty="0" err="1">
                <a:latin typeface="+mn-lt"/>
                <a:cs typeface="+mn-lt"/>
              </a:rPr>
              <a:t>ImageView</a:t>
            </a:r>
            <a:endParaRPr lang="en-US" altLang="zh-CN" dirty="0">
              <a:latin typeface="+mn-lt"/>
              <a:cs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0090" y="3300095"/>
            <a:ext cx="4203700" cy="2283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360" y="1440180"/>
            <a:ext cx="4723765" cy="618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115" y="3300095"/>
            <a:ext cx="5087620" cy="1913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uiExpand="1" build="p"/>
      <p:bldP spid="3" grpI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24,&quot;width&quot;:722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227</Words>
  <Application>Microsoft Office PowerPoint</Application>
  <PresentationFormat>自定义</PresentationFormat>
  <Paragraphs>48</Paragraphs>
  <Slides>13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Noto Sans Bold</vt:lpstr>
      <vt:lpstr>Noto Sans Regular</vt:lpstr>
      <vt:lpstr>SimSun</vt:lpstr>
      <vt:lpstr>Arial</vt:lpstr>
      <vt:lpstr>Calibri</vt:lpstr>
      <vt:lpstr>Symbol</vt:lpstr>
      <vt:lpstr>Wingdings</vt:lpstr>
      <vt:lpstr>Office Theme</vt:lpstr>
      <vt:lpstr>Office Theme</vt:lpstr>
      <vt:lpstr>PowerPoint 演示文稿</vt:lpstr>
      <vt:lpstr>PowerPoint 演示文稿</vt:lpstr>
      <vt:lpstr>实现功能</vt:lpstr>
      <vt:lpstr>录屏展示</vt:lpstr>
      <vt:lpstr>项目结构</vt:lpstr>
      <vt:lpstr>PowerPoint 演示文稿</vt:lpstr>
      <vt:lpstr>PowerPoint 演示文稿</vt:lpstr>
      <vt:lpstr>Camera 摄像机录制</vt:lpstr>
      <vt:lpstr>视频管理系统 </vt:lpstr>
      <vt:lpstr>网络视频播放和图片加载</vt:lpstr>
      <vt:lpstr>闪屏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creator>Zhenge Chen</dc:creator>
  <cp:lastModifiedBy>xia yi</cp:lastModifiedBy>
  <cp:revision>44</cp:revision>
  <dcterms:created xsi:type="dcterms:W3CDTF">2021-07-22T20:35:31Z</dcterms:created>
  <dcterms:modified xsi:type="dcterms:W3CDTF">2021-07-23T04:13:47Z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985961E976CB4BFD89FB655E4F7548D9</vt:lpwstr>
  </property>
  <property fmtid="{D5CDD505-2E9C-101B-9397-08002B2CF9AE}" pid="3" name="KSOProductBuildVer">
    <vt:lpwstr>1033-11.1.0.10161</vt:lpwstr>
  </property>
</Properties>
</file>